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2"/>
  </p:notesMasterIdLst>
  <p:sldIdLst>
    <p:sldId id="274" r:id="rId2"/>
    <p:sldId id="298" r:id="rId3"/>
    <p:sldId id="317" r:id="rId4"/>
    <p:sldId id="324" r:id="rId5"/>
    <p:sldId id="325" r:id="rId6"/>
    <p:sldId id="326" r:id="rId7"/>
    <p:sldId id="327" r:id="rId8"/>
    <p:sldId id="328" r:id="rId9"/>
    <p:sldId id="329" r:id="rId10"/>
    <p:sldId id="306" r:id="rId11"/>
  </p:sldIdLst>
  <p:sldSz cx="9144000" cy="6858000" type="screen4x3"/>
  <p:notesSz cx="6646863" cy="9777413"/>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60093"/>
    <a:srgbClr val="009900"/>
    <a:srgbClr val="000066"/>
    <a:srgbClr val="FF0000"/>
    <a:srgbClr val="66CCFF"/>
    <a:srgbClr val="FFFF00"/>
    <a:srgbClr val="F79479"/>
    <a:srgbClr val="FFFF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5" autoAdjust="0"/>
    <p:restoredTop sz="94622" autoAdjust="0"/>
  </p:normalViewPr>
  <p:slideViewPr>
    <p:cSldViewPr>
      <p:cViewPr varScale="1">
        <p:scale>
          <a:sx n="70" d="100"/>
          <a:sy n="70" d="100"/>
        </p:scale>
        <p:origin x="140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0307" cy="488871"/>
          </a:xfrm>
          <a:prstGeom prst="rect">
            <a:avLst/>
          </a:prstGeom>
        </p:spPr>
        <p:txBody>
          <a:bodyPr vert="horz" lIns="91440" tIns="45720" rIns="91440" bIns="45720" rtlCol="0"/>
          <a:lstStyle>
            <a:lvl1pPr algn="l" rtl="0" eaLnBrk="0" hangingPunct="0">
              <a:defRPr sz="1200"/>
            </a:lvl1pPr>
          </a:lstStyle>
          <a:p>
            <a:pPr>
              <a:defRPr/>
            </a:pPr>
            <a:endParaRPr lang="en-US"/>
          </a:p>
        </p:txBody>
      </p:sp>
      <p:sp>
        <p:nvSpPr>
          <p:cNvPr id="3" name="Date Placeholder 2"/>
          <p:cNvSpPr>
            <a:spLocks noGrp="1"/>
          </p:cNvSpPr>
          <p:nvPr>
            <p:ph type="dt" idx="1"/>
          </p:nvPr>
        </p:nvSpPr>
        <p:spPr>
          <a:xfrm>
            <a:off x="3765018" y="0"/>
            <a:ext cx="2880307" cy="488871"/>
          </a:xfrm>
          <a:prstGeom prst="rect">
            <a:avLst/>
          </a:prstGeom>
        </p:spPr>
        <p:txBody>
          <a:bodyPr vert="horz" lIns="91440" tIns="45720" rIns="91440" bIns="45720" rtlCol="0"/>
          <a:lstStyle>
            <a:lvl1pPr algn="r" rtl="0" eaLnBrk="0" hangingPunct="0">
              <a:defRPr sz="1200" smtClean="0"/>
            </a:lvl1pPr>
          </a:lstStyle>
          <a:p>
            <a:pPr>
              <a:defRPr/>
            </a:pPr>
            <a:fld id="{B3009855-E3D3-4DD5-BD8C-9A478B8A437C}" type="datetimeFigureOut">
              <a:rPr lang="en-US"/>
              <a:pPr>
                <a:defRPr/>
              </a:pPr>
              <a:t>11/10/2018</a:t>
            </a:fld>
            <a:endParaRPr lang="en-US"/>
          </a:p>
        </p:txBody>
      </p:sp>
      <p:sp>
        <p:nvSpPr>
          <p:cNvPr id="4" name="Slide Image Placeholder 3"/>
          <p:cNvSpPr>
            <a:spLocks noGrp="1" noRot="1" noChangeAspect="1"/>
          </p:cNvSpPr>
          <p:nvPr>
            <p:ph type="sldImg" idx="2"/>
          </p:nvPr>
        </p:nvSpPr>
        <p:spPr>
          <a:xfrm>
            <a:off x="879475" y="733425"/>
            <a:ext cx="4887913" cy="36671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64687" y="4644271"/>
            <a:ext cx="5317490" cy="4399836"/>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286845"/>
            <a:ext cx="2880307" cy="488871"/>
          </a:xfrm>
          <a:prstGeom prst="rect">
            <a:avLst/>
          </a:prstGeom>
        </p:spPr>
        <p:txBody>
          <a:bodyPr vert="horz" lIns="91440" tIns="45720" rIns="91440" bIns="45720" rtlCol="0" anchor="b"/>
          <a:lstStyle>
            <a:lvl1pPr algn="l" rtl="0" eaLnBrk="0" hangingPunct="0">
              <a:defRPr sz="1200"/>
            </a:lvl1pPr>
          </a:lstStyle>
          <a:p>
            <a:pPr>
              <a:defRPr/>
            </a:pPr>
            <a:endParaRPr lang="en-US"/>
          </a:p>
        </p:txBody>
      </p:sp>
      <p:sp>
        <p:nvSpPr>
          <p:cNvPr id="7" name="Slide Number Placeholder 6"/>
          <p:cNvSpPr>
            <a:spLocks noGrp="1"/>
          </p:cNvSpPr>
          <p:nvPr>
            <p:ph type="sldNum" sz="quarter" idx="5"/>
          </p:nvPr>
        </p:nvSpPr>
        <p:spPr>
          <a:xfrm>
            <a:off x="3765018" y="9286845"/>
            <a:ext cx="2880307" cy="488871"/>
          </a:xfrm>
          <a:prstGeom prst="rect">
            <a:avLst/>
          </a:prstGeom>
        </p:spPr>
        <p:txBody>
          <a:bodyPr vert="horz" lIns="91440" tIns="45720" rIns="91440" bIns="45720" rtlCol="0" anchor="b"/>
          <a:lstStyle>
            <a:lvl1pPr algn="r" rtl="0" eaLnBrk="0" hangingPunct="0">
              <a:defRPr sz="1200" smtClean="0"/>
            </a:lvl1pPr>
          </a:lstStyle>
          <a:p>
            <a:pPr>
              <a:defRPr/>
            </a:pPr>
            <a:fld id="{0B85AB77-73D4-4883-ABF2-827B599CE368}" type="slidenum">
              <a:rPr lang="en-US"/>
              <a:pPr>
                <a:defRPr/>
              </a:pPr>
              <a:t>‹#›</a:t>
            </a:fld>
            <a:endParaRPr lang="en-US"/>
          </a:p>
        </p:txBody>
      </p:sp>
    </p:spTree>
    <p:extLst>
      <p:ext uri="{BB962C8B-B14F-4D97-AF65-F5344CB8AC3E}">
        <p14:creationId xmlns:p14="http://schemas.microsoft.com/office/powerpoint/2010/main" val="41101067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1AF1A3CE-981C-4BE4-A2EB-70154EB70D2F}"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1"/>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C34CFAB-8C70-46A2-B35F-87A6028178DD}"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5" y="274642"/>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569055C0-A28B-42A2-A7BE-B582928C1888}"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2"/>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EB5402-3A79-4CEE-AED0-2A5ED48E8F22}" type="slidenum">
              <a:rPr lang="ar-SA"/>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D2AE9D4D-B08F-4675-90C6-2CA5FF754B66}" type="slidenum">
              <a:rPr lang="ar-SA"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8819D56-0B26-4589-84F7-F5D21A419AFB}" type="slidenum">
              <a:rPr lang="ar-SA"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3BC2C945-1F23-4108-A05A-1EF6A8285AD5}" type="slidenum">
              <a:rPr lang="ar-SA"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2"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9"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2"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7"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8A313295-76AC-40AD-A130-446AA1BD59DA}"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BFFA7991-633F-4567-95B8-F4A725115C23}" type="slidenum">
              <a:rPr lang="ar-SA"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ADD08072-9331-4912-BBF2-A6153B8CF68B}"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AC6625DC-5DA0-4BCE-9529-4CD47898B314}"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4"/>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4" y="6407946"/>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829AF6A1-09C0-40AE-9C32-799D7FCC37B7}" type="slidenum">
              <a:rPr lang="ar-SA" smtClean="0"/>
              <a:pPr>
                <a:defRPr/>
              </a:pPr>
              <a:t>‹#›</a:t>
            </a:fld>
            <a:endParaRPr lang="en-US"/>
          </a:p>
        </p:txBody>
      </p:sp>
      <p:sp>
        <p:nvSpPr>
          <p:cNvPr id="2" name="Title 1"/>
          <p:cNvSpPr>
            <a:spLocks noGrp="1"/>
          </p:cNvSpPr>
          <p:nvPr>
            <p:ph type="title"/>
          </p:nvPr>
        </p:nvSpPr>
        <p:spPr>
          <a:xfrm>
            <a:off x="228600" y="4865124"/>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8"/>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8"/>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3" y="5791254"/>
            <a:ext cx="3402315"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30"/>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4" y="6407946"/>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6"/>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BDA5FB16-4A0F-4CF5-86D1-2ED59CE7DB9C}" type="slidenum">
              <a:rPr lang="ar-SA"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2"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7" name="Text Box 12"/>
          <p:cNvSpPr txBox="1">
            <a:spLocks noChangeArrowheads="1"/>
          </p:cNvSpPr>
          <p:nvPr/>
        </p:nvSpPr>
        <p:spPr bwMode="auto">
          <a:xfrm>
            <a:off x="9098" y="2030252"/>
            <a:ext cx="8839200" cy="1184876"/>
          </a:xfrm>
          <a:prstGeom prst="rect">
            <a:avLst/>
          </a:prstGeom>
          <a:noFill/>
          <a:ln w="9525">
            <a:noFill/>
            <a:miter lim="800000"/>
            <a:headEnd/>
            <a:tailEnd/>
          </a:ln>
          <a:effectLst/>
        </p:spPr>
        <p:txBody>
          <a:bodyPr>
            <a:spAutoFit/>
          </a:bodyPr>
          <a:lstStyle/>
          <a:p>
            <a:pPr algn="ctr" rtl="0">
              <a:lnSpc>
                <a:spcPct val="150000"/>
              </a:lnSpc>
              <a:spcBef>
                <a:spcPts val="0"/>
              </a:spcBef>
            </a:pPr>
            <a:r>
              <a:rPr lang="en-US" sz="5400" b="1" dirty="0" smtClean="0">
                <a:solidFill>
                  <a:srgbClr val="002060"/>
                </a:solidFill>
              </a:rPr>
              <a:t>8085 Microprocessor</a:t>
            </a:r>
            <a:endParaRPr lang="en-US" sz="5400" b="1" dirty="0">
              <a:solidFill>
                <a:srgbClr val="002060"/>
              </a:solidFill>
            </a:endParaRPr>
          </a:p>
        </p:txBody>
      </p:sp>
      <p:sp>
        <p:nvSpPr>
          <p:cNvPr id="10"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
        <p:nvSpPr>
          <p:cNvPr id="13" name="Text Box 13"/>
          <p:cNvSpPr txBox="1">
            <a:spLocks noChangeArrowheads="1"/>
          </p:cNvSpPr>
          <p:nvPr/>
        </p:nvSpPr>
        <p:spPr bwMode="auto">
          <a:xfrm>
            <a:off x="9098" y="6211669"/>
            <a:ext cx="1667301"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9098" y="3264180"/>
            <a:ext cx="8839200" cy="1184876"/>
          </a:xfrm>
          <a:prstGeom prst="rect">
            <a:avLst/>
          </a:prstGeom>
          <a:noFill/>
          <a:ln w="9525">
            <a:noFill/>
            <a:miter lim="800000"/>
            <a:headEnd/>
            <a:tailEnd/>
          </a:ln>
          <a:effectLst/>
        </p:spPr>
        <p:txBody>
          <a:bodyPr>
            <a:spAutoFit/>
          </a:bodyPr>
          <a:lstStyle/>
          <a:p>
            <a:pPr algn="ctr" rtl="0">
              <a:lnSpc>
                <a:spcPct val="150000"/>
              </a:lnSpc>
              <a:spcBef>
                <a:spcPts val="0"/>
              </a:spcBef>
            </a:pPr>
            <a:r>
              <a:rPr lang="en-US" sz="5400" b="1" dirty="0" smtClean="0">
                <a:solidFill>
                  <a:srgbClr val="002060"/>
                </a:solidFill>
              </a:rPr>
              <a:t>Lecture </a:t>
            </a:r>
            <a:r>
              <a:rPr lang="en-US" sz="5400" b="1" dirty="0" smtClean="0">
                <a:solidFill>
                  <a:srgbClr val="002060"/>
                </a:solidFill>
              </a:rPr>
              <a:t>7</a:t>
            </a:r>
            <a:endParaRPr lang="en-US" sz="5400" b="1" dirty="0">
              <a:solidFill>
                <a:srgbClr val="002060"/>
              </a:solidFill>
            </a:endParaRPr>
          </a:p>
        </p:txBody>
      </p:sp>
      <p:sp>
        <p:nvSpPr>
          <p:cNvPr id="8" name="Text Box 12"/>
          <p:cNvSpPr txBox="1">
            <a:spLocks noChangeArrowheads="1"/>
          </p:cNvSpPr>
          <p:nvPr/>
        </p:nvSpPr>
        <p:spPr bwMode="auto">
          <a:xfrm>
            <a:off x="6087593" y="5980836"/>
            <a:ext cx="2581702" cy="553998"/>
          </a:xfrm>
          <a:prstGeom prst="rect">
            <a:avLst/>
          </a:prstGeom>
          <a:noFill/>
          <a:ln w="9525">
            <a:noFill/>
            <a:miter lim="800000"/>
            <a:headEnd/>
            <a:tailEnd/>
          </a:ln>
          <a:effectLst/>
        </p:spPr>
        <p:txBody>
          <a:bodyPr wrap="square">
            <a:spAutoFit/>
          </a:bodyPr>
          <a:lstStyle/>
          <a:p>
            <a:pPr algn="ctr" rtl="0">
              <a:lnSpc>
                <a:spcPct val="150000"/>
              </a:lnSpc>
              <a:spcBef>
                <a:spcPts val="0"/>
              </a:spcBef>
            </a:pPr>
            <a:r>
              <a:rPr lang="ar-IQ" sz="2000" b="1" dirty="0" smtClean="0">
                <a:solidFill>
                  <a:schemeClr val="accent1">
                    <a:lumMod val="50000"/>
                  </a:schemeClr>
                </a:solidFill>
              </a:rPr>
              <a:t>المدرس إياد قيس عبد الكريم</a:t>
            </a:r>
            <a:endParaRPr lang="en-US" sz="2000" b="1" dirty="0">
              <a:solidFill>
                <a:schemeClr val="accent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childTnLst>
                                </p:cTn>
                              </p:par>
                            </p:childTnLst>
                          </p:cTn>
                        </p:par>
                        <p:par>
                          <p:cTn id="28" fill="hold">
                            <p:stCondLst>
                              <p:cond delay="4500"/>
                            </p:stCondLst>
                            <p:childTnLst>
                              <p:par>
                                <p:cTn id="29" presetID="42"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500"/>
                            </p:stCondLst>
                            <p:childTnLst>
                              <p:par>
                                <p:cTn id="35" presetID="42" presetClass="entr" presetSubtype="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anim calcmode="lin" valueType="num">
                                      <p:cBhvr>
                                        <p:cTn id="38" dur="1000" fill="hold"/>
                                        <p:tgtEl>
                                          <p:spTgt spid="8"/>
                                        </p:tgtEl>
                                        <p:attrNameLst>
                                          <p:attrName>ppt_x</p:attrName>
                                        </p:attrNameLst>
                                      </p:cBhvr>
                                      <p:tavLst>
                                        <p:tav tm="0">
                                          <p:val>
                                            <p:strVal val="#ppt_x"/>
                                          </p:val>
                                        </p:tav>
                                        <p:tav tm="100000">
                                          <p:val>
                                            <p:strVal val="#ppt_x"/>
                                          </p:val>
                                        </p:tav>
                                      </p:tavLst>
                                    </p:anim>
                                    <p:anim calcmode="lin" valueType="num">
                                      <p:cBhvr>
                                        <p:cTn id="3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 grpId="0"/>
      <p:bldP spid="10" grpId="0"/>
      <p:bldP spid="13" grpId="0"/>
      <p:bldP spid="9"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29" y="304800"/>
            <a:ext cx="1527809" cy="1524000"/>
          </a:xfrm>
          <a:prstGeom prst="rect">
            <a:avLst/>
          </a:prstGeom>
        </p:spPr>
      </p:pic>
      <p:sp>
        <p:nvSpPr>
          <p:cNvPr id="15" name="Text Box 12"/>
          <p:cNvSpPr txBox="1">
            <a:spLocks noChangeArrowheads="1"/>
          </p:cNvSpPr>
          <p:nvPr/>
        </p:nvSpPr>
        <p:spPr bwMode="auto">
          <a:xfrm>
            <a:off x="3733800" y="2133600"/>
            <a:ext cx="4783287" cy="923330"/>
          </a:xfrm>
          <a:prstGeom prst="rect">
            <a:avLst/>
          </a:prstGeom>
          <a:noFill/>
          <a:ln w="9525">
            <a:noFill/>
            <a:miter lim="800000"/>
            <a:headEnd/>
            <a:tailEnd/>
          </a:ln>
          <a:effectLst/>
        </p:spPr>
        <p:txBody>
          <a:bodyPr wrap="square">
            <a:spAutoFit/>
          </a:bodyPr>
          <a:lstStyle/>
          <a:p>
            <a:pPr algn="just"/>
            <a:r>
              <a:rPr lang="ar-IQ" sz="5400" dirty="0" smtClean="0"/>
              <a:t>شكراً لإصغائكم ...</a:t>
            </a:r>
            <a:endParaRPr lang="en-US" sz="5400" dirty="0"/>
          </a:p>
        </p:txBody>
      </p:sp>
      <p:sp>
        <p:nvSpPr>
          <p:cNvPr id="13" name="Text Box 12"/>
          <p:cNvSpPr txBox="1">
            <a:spLocks noChangeArrowheads="1"/>
          </p:cNvSpPr>
          <p:nvPr/>
        </p:nvSpPr>
        <p:spPr bwMode="auto">
          <a:xfrm>
            <a:off x="3124200" y="3886200"/>
            <a:ext cx="4783287" cy="923330"/>
          </a:xfrm>
          <a:prstGeom prst="rect">
            <a:avLst/>
          </a:prstGeom>
          <a:noFill/>
          <a:ln w="9525">
            <a:noFill/>
            <a:miter lim="800000"/>
            <a:headEnd/>
            <a:tailEnd/>
          </a:ln>
          <a:effectLst/>
        </p:spPr>
        <p:txBody>
          <a:bodyPr wrap="square">
            <a:spAutoFit/>
          </a:bodyPr>
          <a:lstStyle/>
          <a:p>
            <a:pPr algn="just"/>
            <a:r>
              <a:rPr lang="ar-IQ" sz="5400" dirty="0" smtClean="0"/>
              <a:t>أسئلة ؟</a:t>
            </a:r>
            <a:endParaRPr lang="en-US" sz="5400" dirty="0"/>
          </a:p>
        </p:txBody>
      </p:sp>
    </p:spTree>
    <p:extLst>
      <p:ext uri="{BB962C8B-B14F-4D97-AF65-F5344CB8AC3E}">
        <p14:creationId xmlns:p14="http://schemas.microsoft.com/office/powerpoint/2010/main" val="3552263470"/>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anim calcmode="lin" valueType="num">
                                      <p:cBhvr>
                                        <p:cTn id="14" dur="1000" fill="hold"/>
                                        <p:tgtEl>
                                          <p:spTgt spid="13"/>
                                        </p:tgtEl>
                                        <p:attrNameLst>
                                          <p:attrName>ppt_x</p:attrName>
                                        </p:attrNameLst>
                                      </p:cBhvr>
                                      <p:tavLst>
                                        <p:tav tm="0">
                                          <p:val>
                                            <p:strVal val="#ppt_x"/>
                                          </p:val>
                                        </p:tav>
                                        <p:tav tm="100000">
                                          <p:val>
                                            <p:strVal val="#ppt_x"/>
                                          </p:val>
                                        </p:tav>
                                      </p:tavLst>
                                    </p:anim>
                                    <p:anim calcmode="lin" valueType="num">
                                      <p:cBhvr>
                                        <p:cTn id="1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8292641" cy="461665"/>
          </a:xfrm>
          <a:prstGeom prst="rect">
            <a:avLst/>
          </a:prstGeom>
          <a:noFill/>
          <a:ln w="9525">
            <a:noFill/>
            <a:miter lim="800000"/>
            <a:headEnd/>
            <a:tailEnd/>
          </a:ln>
          <a:effectLst/>
        </p:spPr>
        <p:txBody>
          <a:bodyPr wrap="square">
            <a:spAutoFit/>
          </a:bodyPr>
          <a:lstStyle/>
          <a:p>
            <a:pPr algn="just" rtl="0"/>
            <a:r>
              <a:rPr lang="en-US" sz="2400" b="1" dirty="0"/>
              <a:t>Microprocessor Communication and Bus </a:t>
            </a:r>
            <a:r>
              <a:rPr lang="en-US" sz="2400" b="1" dirty="0" smtClean="0"/>
              <a:t>Timings</a:t>
            </a:r>
            <a:endParaRPr lang="en-US" sz="24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5" y="1981200"/>
            <a:ext cx="8305800" cy="3323987"/>
          </a:xfrm>
          <a:prstGeom prst="rect">
            <a:avLst/>
          </a:prstGeom>
          <a:noFill/>
          <a:ln w="9525">
            <a:noFill/>
            <a:miter lim="800000"/>
            <a:headEnd/>
            <a:tailEnd/>
          </a:ln>
          <a:effectLst/>
        </p:spPr>
        <p:txBody>
          <a:bodyPr wrap="square">
            <a:spAutoFit/>
          </a:bodyPr>
          <a:lstStyle/>
          <a:p>
            <a:pPr algn="just" rtl="0">
              <a:lnSpc>
                <a:spcPct val="150000"/>
              </a:lnSpc>
            </a:pPr>
            <a:r>
              <a:rPr lang="en-US" sz="2000" b="1" dirty="0"/>
              <a:t>Introduction</a:t>
            </a:r>
            <a:endParaRPr lang="en-US" sz="2000" dirty="0"/>
          </a:p>
          <a:p>
            <a:pPr algn="just" rtl="0">
              <a:lnSpc>
                <a:spcPct val="150000"/>
              </a:lnSpc>
            </a:pPr>
            <a:r>
              <a:rPr lang="en-US" sz="2000" dirty="0" smtClean="0"/>
              <a:t>	To </a:t>
            </a:r>
            <a:r>
              <a:rPr lang="en-US" sz="2000" dirty="0"/>
              <a:t>understand the functions of various signals of the 8085, we should examine the process of communication (reading from and writing into memory) between the microprocessor and memory and the timings of these signals in relation to the system clock.</a:t>
            </a:r>
          </a:p>
          <a:p>
            <a:pPr algn="just" rtl="0">
              <a:lnSpc>
                <a:spcPct val="150000"/>
              </a:lnSpc>
            </a:pPr>
            <a:r>
              <a:rPr lang="en-US" sz="2000" dirty="0"/>
              <a:t>The first step in the communication process is reading from memory or fetching an instructor. The steps are as follows</a:t>
            </a:r>
            <a:r>
              <a:rPr lang="en-US" sz="2000" dirty="0" smtClean="0"/>
              <a:t>:</a:t>
            </a:r>
            <a:endParaRPr lang="en-US" sz="2000"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1615608253"/>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lvl="0" algn="just" rtl="0"/>
            <a:r>
              <a:rPr lang="en-US" sz="3200" dirty="0">
                <a:effectLst>
                  <a:outerShdw blurRad="38100" dist="19050" dir="2700000" algn="tl">
                    <a:schemeClr val="dk1">
                      <a:alpha val="40000"/>
                    </a:schemeClr>
                  </a:outerShdw>
                </a:effectLst>
              </a:rPr>
              <a:t>Fetching an instructor</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5" y="1828800"/>
            <a:ext cx="8305800" cy="3970318"/>
          </a:xfrm>
          <a:prstGeom prst="rect">
            <a:avLst/>
          </a:prstGeom>
          <a:noFill/>
          <a:ln w="9525">
            <a:noFill/>
            <a:miter lim="800000"/>
            <a:headEnd/>
            <a:tailEnd/>
          </a:ln>
          <a:effectLst/>
        </p:spPr>
        <p:txBody>
          <a:bodyPr wrap="square">
            <a:spAutoFit/>
          </a:bodyPr>
          <a:lstStyle/>
          <a:p>
            <a:pPr algn="just" rtl="0">
              <a:lnSpc>
                <a:spcPct val="200000"/>
              </a:lnSpc>
            </a:pPr>
            <a:r>
              <a:rPr lang="en-US" sz="2800" b="1" dirty="0"/>
              <a:t>Example:</a:t>
            </a:r>
            <a:r>
              <a:rPr lang="en-US" sz="2800" dirty="0"/>
              <a:t>  </a:t>
            </a:r>
          </a:p>
          <a:p>
            <a:pPr algn="just" rtl="0">
              <a:lnSpc>
                <a:spcPct val="200000"/>
              </a:lnSpc>
            </a:pPr>
            <a:r>
              <a:rPr lang="en-US" sz="2800" dirty="0"/>
              <a:t>Illustrate the steps and the timing of data flow when the instruction code 0100 1111 (4FH—MOV C, A), stored in location 2005H, is being fetched</a:t>
            </a:r>
            <a:r>
              <a:rPr lang="en-US" sz="2800" dirty="0" smtClean="0"/>
              <a:t>.</a:t>
            </a:r>
            <a:endParaRPr lang="en-US" sz="2800" dirty="0"/>
          </a:p>
          <a:p>
            <a:pPr algn="just" rtl="0"/>
            <a:endParaRPr lang="en-US" sz="2800"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12818524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algn="just" rtl="0"/>
            <a:r>
              <a:rPr lang="en-US" sz="3200" b="1" dirty="0"/>
              <a:t>Solution: </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5" y="1828800"/>
            <a:ext cx="8305800" cy="4536819"/>
          </a:xfrm>
          <a:prstGeom prst="rect">
            <a:avLst/>
          </a:prstGeom>
          <a:noFill/>
          <a:ln w="9525">
            <a:noFill/>
            <a:miter lim="800000"/>
            <a:headEnd/>
            <a:tailEnd/>
          </a:ln>
          <a:effectLst/>
        </p:spPr>
        <p:txBody>
          <a:bodyPr wrap="square">
            <a:spAutoFit/>
          </a:bodyPr>
          <a:lstStyle/>
          <a:p>
            <a:pPr algn="just" rtl="0">
              <a:lnSpc>
                <a:spcPct val="150000"/>
              </a:lnSpc>
            </a:pPr>
            <a:r>
              <a:rPr lang="en-US" sz="2800" dirty="0" smtClean="0"/>
              <a:t>	To </a:t>
            </a:r>
            <a:r>
              <a:rPr lang="en-US" sz="2800" dirty="0"/>
              <a:t>fetch the byte (4FH), the MPU needs to identify the memory location 2005H and enable, the data flow from memory. This is called the Fetch cycle. The data flow is shown in Figure 3.2, and the timings are explained below. Figure 3.3 shows the timing of how a data byte is transferred from memory to the MPU</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453424338"/>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algn="just" rtl="0"/>
            <a:r>
              <a:rPr lang="en-US" sz="3200" b="1" dirty="0"/>
              <a:t>Solution: </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5" y="1828800"/>
            <a:ext cx="8305800" cy="3970318"/>
          </a:xfrm>
          <a:prstGeom prst="rect">
            <a:avLst/>
          </a:prstGeom>
          <a:noFill/>
          <a:ln w="9525">
            <a:noFill/>
            <a:miter lim="800000"/>
            <a:headEnd/>
            <a:tailEnd/>
          </a:ln>
          <a:effectLst/>
        </p:spPr>
        <p:txBody>
          <a:bodyPr wrap="square">
            <a:spAutoFit/>
          </a:bodyPr>
          <a:lstStyle/>
          <a:p>
            <a:pPr algn="just" rtl="0"/>
            <a:r>
              <a:rPr lang="en-US" sz="2800" dirty="0"/>
              <a:t>It shows five different groups of signals in relation to the system clock. The address bus and data bus are shown as two parallel lines. This is a commonly used practice to Represent a logic levels of groups lines some lines are high and other are low, the crossover of the lines indicates that a new byte information is placed on the bus and a dashed straight line indicate a high impedance state. To fetch a byte the MPU perform the following steps:-</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2999177570"/>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algn="just" rtl="0"/>
            <a:r>
              <a:rPr lang="en-US" sz="3200" b="1" dirty="0"/>
              <a:t>Solution: </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5" y="1828800"/>
            <a:ext cx="8305800" cy="4401205"/>
          </a:xfrm>
          <a:prstGeom prst="rect">
            <a:avLst/>
          </a:prstGeom>
          <a:noFill/>
          <a:ln w="9525">
            <a:noFill/>
            <a:miter lim="800000"/>
            <a:headEnd/>
            <a:tailEnd/>
          </a:ln>
          <a:effectLst/>
        </p:spPr>
        <p:txBody>
          <a:bodyPr wrap="square">
            <a:spAutoFit/>
          </a:bodyPr>
          <a:lstStyle/>
          <a:p>
            <a:pPr marL="514350" lvl="0" indent="-514350" algn="just" rtl="0">
              <a:buFont typeface="+mj-lt"/>
              <a:buAutoNum type="arabicPeriod"/>
            </a:pPr>
            <a:r>
              <a:rPr lang="en-US" sz="2800" dirty="0"/>
              <a:t>The program counter place the 16 – Bit address on the address bus.</a:t>
            </a:r>
          </a:p>
          <a:p>
            <a:pPr marL="514350" lvl="0" indent="-514350" algn="just" rtl="0">
              <a:buFont typeface="+mj-lt"/>
              <a:buAutoNum type="arabicPeriod"/>
            </a:pPr>
            <a:r>
              <a:rPr lang="en-US" sz="2800" dirty="0"/>
              <a:t>The control unit sends the control signal RD to enable the memory chip.</a:t>
            </a:r>
          </a:p>
          <a:p>
            <a:pPr marL="514350" lvl="0" indent="-514350" algn="just" rtl="0">
              <a:buFont typeface="+mj-lt"/>
              <a:buAutoNum type="arabicPeriod"/>
            </a:pPr>
            <a:r>
              <a:rPr lang="en-US" sz="2800" dirty="0"/>
              <a:t>During two state time the instruction byte (4H) is placed on the data bus on AD0 – AD7 and transferred to the microprocessor.</a:t>
            </a:r>
          </a:p>
          <a:p>
            <a:pPr marL="514350" lvl="0" indent="-514350" algn="just" rtl="0">
              <a:buFont typeface="+mj-lt"/>
              <a:buAutoNum type="arabicPeriod"/>
            </a:pPr>
            <a:r>
              <a:rPr lang="en-US" sz="2800" dirty="0"/>
              <a:t>The byte is placed in the instructor decoder of the microprocessor and the task is carried out according to the instruction.</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1392566706"/>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pic>
        <p:nvPicPr>
          <p:cNvPr id="3" name="Picture 2"/>
          <p:cNvPicPr>
            <a:picLocks noChangeAspect="1"/>
          </p:cNvPicPr>
          <p:nvPr/>
        </p:nvPicPr>
        <p:blipFill>
          <a:blip r:embed="rId3"/>
          <a:stretch>
            <a:fillRect/>
          </a:stretch>
        </p:blipFill>
        <p:spPr>
          <a:xfrm>
            <a:off x="2219325" y="947737"/>
            <a:ext cx="4705350" cy="4962525"/>
          </a:xfrm>
          <a:prstGeom prst="rect">
            <a:avLst/>
          </a:prstGeom>
        </p:spPr>
      </p:pic>
    </p:spTree>
    <p:extLst>
      <p:ext uri="{BB962C8B-B14F-4D97-AF65-F5344CB8AC3E}">
        <p14:creationId xmlns:p14="http://schemas.microsoft.com/office/powerpoint/2010/main" val="97579184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childTnLst>
                                </p:cTn>
                              </p:par>
                            </p:childTnLst>
                          </p:cTn>
                        </p:par>
                        <p:par>
                          <p:cTn id="18" fill="hold">
                            <p:stCondLst>
                              <p:cond delay="2500"/>
                            </p:stCondLst>
                            <p:childTnLst>
                              <p:par>
                                <p:cTn id="19" presetID="10" presetClass="entr" presetSubtype="0"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lvl="0" algn="just" rtl="0"/>
            <a:r>
              <a:rPr lang="en-US" sz="3200" dirty="0">
                <a:effectLst>
                  <a:outerShdw blurRad="38100" dist="19050" dir="2700000" algn="tl">
                    <a:schemeClr val="dk1">
                      <a:alpha val="40000"/>
                    </a:schemeClr>
                  </a:outerShdw>
                </a:effectLst>
              </a:rPr>
              <a:t>Decoding and Executing an Instruction</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5" y="1828800"/>
            <a:ext cx="8305800" cy="3244158"/>
          </a:xfrm>
          <a:prstGeom prst="rect">
            <a:avLst/>
          </a:prstGeom>
          <a:noFill/>
          <a:ln w="9525">
            <a:noFill/>
            <a:miter lim="800000"/>
            <a:headEnd/>
            <a:tailEnd/>
          </a:ln>
          <a:effectLst/>
        </p:spPr>
        <p:txBody>
          <a:bodyPr wrap="square">
            <a:spAutoFit/>
          </a:bodyPr>
          <a:lstStyle/>
          <a:p>
            <a:pPr algn="just" rtl="0">
              <a:lnSpc>
                <a:spcPct val="150000"/>
              </a:lnSpc>
            </a:pPr>
            <a:r>
              <a:rPr lang="en-US" sz="2800" b="1" dirty="0"/>
              <a:t>Example:-</a:t>
            </a:r>
            <a:endParaRPr lang="en-US" sz="2800" dirty="0"/>
          </a:p>
          <a:p>
            <a:pPr algn="just" rtl="0">
              <a:lnSpc>
                <a:spcPct val="150000"/>
              </a:lnSpc>
            </a:pPr>
            <a:r>
              <a:rPr lang="en-US" sz="2800" dirty="0"/>
              <a:t>Assume that the accumulator contains data byte 82H, and the instruction MOV C, A (4FH) is fetched. List the steps in decoding and executing the instruction</a:t>
            </a:r>
            <a:r>
              <a:rPr lang="en-US" sz="2800" dirty="0" smtClean="0"/>
              <a:t>.</a:t>
            </a:r>
            <a:endParaRPr lang="en-US" sz="2800"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4266670306"/>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lvl="0" algn="just" rtl="0"/>
            <a:r>
              <a:rPr lang="en-US" sz="3200" dirty="0">
                <a:effectLst>
                  <a:outerShdw blurRad="38100" dist="19050" dir="2700000" algn="tl">
                    <a:schemeClr val="dk1">
                      <a:alpha val="40000"/>
                    </a:schemeClr>
                  </a:outerShdw>
                </a:effectLst>
              </a:rPr>
              <a:t>Decoding and Executing an Instruction</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5" y="1828800"/>
            <a:ext cx="8305800" cy="3970318"/>
          </a:xfrm>
          <a:prstGeom prst="rect">
            <a:avLst/>
          </a:prstGeom>
          <a:noFill/>
          <a:ln w="9525">
            <a:noFill/>
            <a:miter lim="800000"/>
            <a:headEnd/>
            <a:tailEnd/>
          </a:ln>
          <a:effectLst/>
        </p:spPr>
        <p:txBody>
          <a:bodyPr wrap="square">
            <a:spAutoFit/>
          </a:bodyPr>
          <a:lstStyle/>
          <a:p>
            <a:pPr algn="just" rtl="0"/>
            <a:r>
              <a:rPr lang="en-US" sz="2800" b="1" dirty="0"/>
              <a:t>Solution:-</a:t>
            </a:r>
            <a:endParaRPr lang="en-US" sz="2800" dirty="0"/>
          </a:p>
          <a:p>
            <a:pPr algn="just" rtl="0"/>
            <a:r>
              <a:rPr lang="en-US" sz="2800" dirty="0" smtClean="0"/>
              <a:t>To </a:t>
            </a:r>
            <a:r>
              <a:rPr lang="en-US" sz="2800" dirty="0"/>
              <a:t>decode and execute the instruction, the following steps are performed.</a:t>
            </a:r>
          </a:p>
          <a:p>
            <a:pPr lvl="0" algn="just" rtl="0"/>
            <a:r>
              <a:rPr lang="en-US" sz="2800" dirty="0"/>
              <a:t>The contents of the data bus (4F) are placed in the instruction register and decoded.</a:t>
            </a:r>
          </a:p>
          <a:p>
            <a:pPr lvl="0" algn="just" rtl="0"/>
            <a:r>
              <a:rPr lang="en-US" sz="2800" dirty="0"/>
              <a:t>Contents of the accumulator (82H) are transferred to the temporary register in the ALU.</a:t>
            </a:r>
          </a:p>
          <a:p>
            <a:pPr lvl="0" algn="just" rtl="0"/>
            <a:r>
              <a:rPr lang="en-US" sz="2800" dirty="0"/>
              <a:t>The contents of the temporary register are transferred to register C.</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3104643804"/>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6764</TotalTime>
  <Words>413</Words>
  <Application>Microsoft Office PowerPoint</Application>
  <PresentationFormat>On-screen Show (4:3)</PresentationFormat>
  <Paragraphs>58</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Lucida Sans Unicode</vt:lpstr>
      <vt:lpstr>Verdana</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ayad</dc:creator>
  <cp:lastModifiedBy>Windows User</cp:lastModifiedBy>
  <cp:revision>804</cp:revision>
  <cp:lastPrinted>1601-01-01T00:00:00Z</cp:lastPrinted>
  <dcterms:created xsi:type="dcterms:W3CDTF">2012-02-17T15:29:24Z</dcterms:created>
  <dcterms:modified xsi:type="dcterms:W3CDTF">2018-11-10T18:49:33Z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